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3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271" r:id="rId4"/>
    <p:sldId id="293" r:id="rId5"/>
    <p:sldId id="296" r:id="rId6"/>
    <p:sldId id="297" r:id="rId7"/>
    <p:sldId id="327" r:id="rId8"/>
    <p:sldId id="316" r:id="rId9"/>
    <p:sldId id="317" r:id="rId10"/>
    <p:sldId id="318" r:id="rId11"/>
    <p:sldId id="328" r:id="rId12"/>
    <p:sldId id="319" r:id="rId13"/>
    <p:sldId id="324" r:id="rId14"/>
    <p:sldId id="321" r:id="rId15"/>
    <p:sldId id="322" r:id="rId16"/>
    <p:sldId id="325" r:id="rId17"/>
  </p:sldIdLst>
  <p:sldSz cx="9144000" cy="6858000" type="screen4x3"/>
  <p:notesSz cx="6797675" cy="9926638"/>
  <p:custDataLst>
    <p:tags r:id="rId20"/>
  </p:custDataLst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CE5"/>
    <a:srgbClr val="5AA1D8"/>
    <a:srgbClr val="005E8B"/>
    <a:srgbClr val="E4EDF8"/>
    <a:srgbClr val="E7EFF9"/>
    <a:srgbClr val="6E902B"/>
    <a:srgbClr val="DA0D57"/>
    <a:srgbClr val="C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55"/>
  </p:normalViewPr>
  <p:slideViewPr>
    <p:cSldViewPr snapToGrid="0" snapToObjects="1">
      <p:cViewPr varScale="1">
        <p:scale>
          <a:sx n="109" d="100"/>
          <a:sy n="109" d="100"/>
        </p:scale>
        <p:origin x="19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69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C7763B-C5C1-4BF3-AED0-BBC44FB09D53}" type="datetimeFigureOut">
              <a:rPr lang="fr-FR"/>
              <a:pPr>
                <a:defRPr/>
              </a:pPr>
              <a:t>10/02/2020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773CDE-2ADD-463E-A256-8DB1105FA7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FA40AF-B050-4D81-9E0E-51FF607D0B3B}" type="datetimeFigureOut">
              <a:rPr lang="fr-FR"/>
              <a:pPr>
                <a:defRPr/>
              </a:pPr>
              <a:t>10/02/2020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5BBD97-5885-4BBC-8F7E-8FD30F1399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80B4-B58F-4765-9DB8-6B22BCC045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466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classe de seconde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voie générale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5C38-5A3B-4660-BB8D-A20D1FE0B4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456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GÉNÉRALE :</a:t>
            </a:r>
          </a:p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6437-E87F-4C44-B7BB-1026AE43A8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055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GÉNÉRALE :</a:t>
            </a:r>
          </a:p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EDF2-B6FD-4959-97D2-D106BECDB9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78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TECHNOLOGIQUE :</a:t>
            </a:r>
          </a:p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83BC-3B69-4594-AB0A-ECAF5A6E03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12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TECHNOLOGIQUE :</a:t>
            </a:r>
          </a:p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CE4C-64DD-4594-A66F-6842B5D55D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435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22F4-7E13-4294-B4B9-4BFEE595E5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508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0F1D-2A85-4CBC-A6A0-AE95BB987E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753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59AED-3743-44B5-8DA1-7CD3B67778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867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3" descr="M:\str-delcom\BAC 2021\PPT\PPT POUR PARENTS 3E\Visuels\éléments graphiques\PPT_BAC-intr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510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str-delcom\BAC 2021\PPT\PPT POUR PARENTS 3E\Visuels\éléments graphiques\PPT_BAC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61925"/>
            <a:ext cx="91821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6286" y="2136209"/>
            <a:ext cx="5897726" cy="2108160"/>
          </a:xfrm>
        </p:spPr>
        <p:txBody>
          <a:bodyPr anchor="t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0057-28E5-48CF-BF9D-E65993827A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97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D682-D2EA-4152-8E28-E0A2479274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197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444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D0D8-83E7-483D-A20D-0D2D2665A1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60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E80D-E220-4EA5-A765-280379F31C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518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A44B-3C12-4C25-9644-40F4AA0F40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46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REMUSCLER L’EXAMEN DU BACCALAURÉAT</a:t>
            </a:r>
          </a:p>
          <a:p>
            <a:pPr eaLnBrk="1" hangingPunct="1">
              <a:defRPr/>
            </a:pPr>
            <a:endParaRPr lang="fr-FR" altLang="fr-FR" smtClean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0699-9286-4E25-96C0-D35812BE90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75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REMUSCLER L’EXAMEN DU BACCALAURÉAT</a:t>
            </a:r>
          </a:p>
          <a:p>
            <a:pPr eaLnBrk="1" hangingPunct="1">
              <a:defRPr/>
            </a:pPr>
            <a:endParaRPr lang="fr-FR" altLang="fr-FR" smtClean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5C9E-B03C-4361-BD6B-4C370D636D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976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Baccalauréat 2021 : les nouveautés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619D-912D-40C9-8ACA-693E1788C1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41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Baccalauréat 2021 : les nouveautés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D872-AEDD-40B2-9F41-A3929BCB63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885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classe de seconde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voie générale et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88D1-AFAD-4478-9262-DF33E3D45E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434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C08CE0-8E58-402F-8421-320D48304A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2368550" y="6146800"/>
            <a:ext cx="3544888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  <a:defRPr/>
            </a:pPr>
            <a:r>
              <a:rPr lang="fr-FR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BACCALAUREAT 2021</a:t>
            </a: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6249988"/>
            <a:ext cx="1219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3"/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fr-FR" altLang="fr-FR" b="1" smtClean="0">
              <a:solidFill>
                <a:srgbClr val="005E8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3987" r:id="rId15"/>
    <p:sldLayoutId id="2147483988" r:id="rId16"/>
    <p:sldLayoutId id="2147484004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09C71EE9-160E-49B2-852C-EABFE1EB58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LA SECONDE EN 2018</a:t>
            </a:r>
          </a:p>
          <a:p>
            <a:pPr>
              <a:lnSpc>
                <a:spcPts val="1320"/>
              </a:lnSpc>
              <a:defRPr/>
            </a:pPr>
            <a:endParaRPr lang="fr-F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str-delcom\BAC 2021\PPT\PPT POUR PARENTS 3E\Visuels\éléments graphiques\PPT_BAC_intercalaire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7A1CDA-ACFE-44A3-80F6-B7772B590A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EE7444"/>
          </a:solidFill>
          <a:latin typeface="Arial Black" panose="020B0A04020102020204" pitchFamily="34" charset="0"/>
          <a:ea typeface="Archive" pitchFamily="50" charset="0"/>
          <a:cs typeface="Archive" pitchFamily="50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090863" y="2238375"/>
            <a:ext cx="5826125" cy="1441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cap="all" dirty="0" smtClean="0"/>
              <a:t>Réunion d’information </a:t>
            </a:r>
            <a:br>
              <a:rPr lang="fr-FR" sz="2000" cap="all" dirty="0" smtClean="0"/>
            </a:br>
            <a:r>
              <a:rPr lang="fr-FR" sz="2000" cap="all" dirty="0" smtClean="0"/>
              <a:t>des parents d’élèves de 2nde :</a:t>
            </a:r>
            <a:r>
              <a:rPr lang="fr-FR" sz="2600" cap="all" dirty="0" smtClean="0"/>
              <a:t/>
            </a:r>
            <a:br>
              <a:rPr lang="fr-FR" sz="2600" cap="all" dirty="0" smtClean="0"/>
            </a:br>
            <a:r>
              <a:rPr lang="fr-FR" sz="2600" cap="all" dirty="0" smtClean="0"/>
              <a:t/>
            </a:r>
            <a:br>
              <a:rPr lang="fr-FR" sz="2600" cap="all" dirty="0" smtClean="0"/>
            </a:br>
            <a:r>
              <a:rPr lang="fr-FR" cap="all" dirty="0" smtClean="0"/>
              <a:t>Baccalauréat</a:t>
            </a:r>
            <a:r>
              <a:rPr lang="fr-FR" dirty="0" smtClean="0"/>
              <a:t> 2021</a:t>
            </a:r>
            <a:endParaRPr lang="fr-FR" dirty="0"/>
          </a:p>
        </p:txBody>
      </p:sp>
      <p:sp>
        <p:nvSpPr>
          <p:cNvPr id="23555" name="Sous-titre 1"/>
          <p:cNvSpPr>
            <a:spLocks noGrp="1"/>
          </p:cNvSpPr>
          <p:nvPr>
            <p:ph type="subTitle" idx="1"/>
          </p:nvPr>
        </p:nvSpPr>
        <p:spPr>
          <a:xfrm>
            <a:off x="3090863" y="3716338"/>
            <a:ext cx="5826125" cy="1387475"/>
          </a:xfrm>
        </p:spPr>
        <p:txBody>
          <a:bodyPr/>
          <a:lstStyle/>
          <a:p>
            <a:pPr eaLnBrk="1" hangingPunct="1"/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Voies générale et technologique</a:t>
            </a:r>
          </a:p>
        </p:txBody>
      </p:sp>
      <p:sp>
        <p:nvSpPr>
          <p:cNvPr id="23556" name="ZoneTexte 2"/>
          <p:cNvSpPr txBox="1">
            <a:spLocks noChangeArrowheads="1"/>
          </p:cNvSpPr>
          <p:nvPr/>
        </p:nvSpPr>
        <p:spPr bwMode="auto">
          <a:xfrm>
            <a:off x="5969000" y="6550025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5E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Printemps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6F10C2-CBD0-4F21-B1FE-FD996DEE4D3C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32772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495300" y="1244600"/>
            <a:ext cx="8191500" cy="48641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600" smtClean="0"/>
              <a:t>Des enseignements optionnels pour renforcer ses connaissances et bien se préparer à l’enseignement supérieur :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</a:pPr>
            <a:r>
              <a:rPr lang="fr-FR" altLang="fr-FR" sz="1600" smtClean="0"/>
              <a:t>En première et en terminale les élèves de la voie générale pourront choisir un enseignement optionnel :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Langue vivante,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Arts,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Education physique et sportive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</a:pPr>
            <a:r>
              <a:rPr lang="fr-FR" altLang="fr-FR" sz="1600" smtClean="0"/>
              <a:t>En terminale, les élèves pourront également ajouter un enseignement optionnel pour enrichir leur parcours :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« Mathématiques expertes » s’adresse aux élèves qui ont choisi la spécialité « mathématiques » en 1</a:t>
            </a:r>
            <a:r>
              <a:rPr lang="fr-FR" altLang="fr-FR" sz="1600" baseline="30000" smtClean="0"/>
              <a:t>ère</a:t>
            </a:r>
            <a:r>
              <a:rPr lang="fr-FR" altLang="fr-FR" sz="1600" smtClean="0"/>
              <a:t> et la poursuive en terminale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« Mathématiques complémentaires » s’adresse aux élèves qui n’ont pas choisi la spécialité « mathématiques » en terminale mais l’ont suivi en 1ère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600" smtClean="0"/>
              <a:t>« Droit et grands enjeux du monde contemporain 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285FAD-6713-4CFA-B339-A4E7B0CC7FFB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5740"/>
          <a:stretch>
            <a:fillRect/>
          </a:stretch>
        </p:blipFill>
        <p:spPr bwMode="auto">
          <a:xfrm>
            <a:off x="0" y="1154113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504825"/>
            <a:ext cx="7881938" cy="1287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Voie technologique : la première et la terminale</a:t>
            </a:r>
            <a:endParaRPr 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A523AC-7541-4DA9-899F-03ABD12440A5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1054100" y="2035046"/>
            <a:ext cx="7546299" cy="4355864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900" dirty="0" smtClean="0"/>
              <a:t>Les enseignements communs</a:t>
            </a:r>
          </a:p>
          <a:p>
            <a:pPr lvl="1"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En </a:t>
            </a:r>
            <a:r>
              <a:rPr lang="fr-FR" sz="1400" dirty="0">
                <a:solidFill>
                  <a:prstClr val="black"/>
                </a:solidFill>
              </a:rPr>
              <a:t>première et en terminale, tous les élèves de la voie </a:t>
            </a:r>
            <a:r>
              <a:rPr lang="fr-FR" sz="1400" dirty="0" smtClean="0">
                <a:solidFill>
                  <a:prstClr val="black"/>
                </a:solidFill>
              </a:rPr>
              <a:t>technologique </a:t>
            </a:r>
            <a:r>
              <a:rPr lang="fr-FR" sz="1400" dirty="0">
                <a:solidFill>
                  <a:prstClr val="black"/>
                </a:solidFill>
              </a:rPr>
              <a:t>suivent des enseignements communs, </a:t>
            </a:r>
            <a:r>
              <a:rPr lang="fr-FR" sz="1400" dirty="0" smtClean="0">
                <a:solidFill>
                  <a:prstClr val="black"/>
                </a:solidFill>
              </a:rPr>
              <a:t>quelles que </a:t>
            </a:r>
            <a:r>
              <a:rPr lang="fr-FR" sz="1400" dirty="0">
                <a:solidFill>
                  <a:prstClr val="black"/>
                </a:solidFill>
              </a:rPr>
              <a:t>soient leurs spécialités</a:t>
            </a:r>
            <a:r>
              <a:rPr lang="fr-FR" sz="1400" dirty="0" smtClean="0">
                <a:solidFill>
                  <a:prstClr val="black"/>
                </a:solidFill>
              </a:rPr>
              <a:t>.</a:t>
            </a:r>
            <a:endParaRPr lang="fr-FR" sz="14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Sont </a:t>
            </a:r>
            <a:r>
              <a:rPr lang="fr-FR" sz="1400" b="1" dirty="0" smtClean="0">
                <a:solidFill>
                  <a:prstClr val="black"/>
                </a:solidFill>
              </a:rPr>
              <a:t>communs à toutes les séries* </a:t>
            </a:r>
            <a:r>
              <a:rPr lang="fr-FR" sz="1400" dirty="0" smtClean="0">
                <a:solidFill>
                  <a:prstClr val="black"/>
                </a:solidFill>
              </a:rPr>
              <a:t>les </a:t>
            </a:r>
            <a:r>
              <a:rPr lang="fr-FR" sz="1400" dirty="0">
                <a:solidFill>
                  <a:prstClr val="black"/>
                </a:solidFill>
              </a:rPr>
              <a:t>enseignements suivants :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première seulement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3h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Philosophie (en terminale seulement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2h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géographie : 1h30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vivante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langue vivante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4h (dont 1h d’enseignement technologique en langue vivante)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physique et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sportive : 2h</a:t>
            </a:r>
            <a:endParaRPr lang="fr-FR" sz="1400" dirty="0">
              <a:latin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r>
              <a:rPr 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*Sauf TMD et STAV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175" y="1566863"/>
            <a:ext cx="7794625" cy="45085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nouveautés à partir de 2019/2020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175639-31AA-49A5-9353-2AB3EC6946A8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719138" y="1612900"/>
            <a:ext cx="7881937" cy="2554288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fr-FR" sz="1800" dirty="0" smtClean="0"/>
              <a:t>L’organisation en séries est maintenue</a:t>
            </a:r>
          </a:p>
          <a:p>
            <a:pPr lvl="1">
              <a:defRPr/>
            </a:pPr>
            <a:r>
              <a:rPr lang="fr-FR" sz="1400" dirty="0" smtClean="0"/>
              <a:t>Dès la fin de la seconde, les élèves optant pour la voie technologique choisiront leur série, qui déterminera leurs enseignements de spécialité :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ST2S </a:t>
            </a:r>
            <a:r>
              <a:rPr lang="fr-FR" sz="1400" dirty="0"/>
              <a:t>: Sciences et technologies de la santé et du social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STL : Sciences et technologies de laboratoire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STD2A : Sciences et technologies du design et des arts appliqués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STI2D : Sciences et technologies de l’industrie et du développement durable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STMG : Sciences et technologies du management et de la gestion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STHR : Sciences et technologies de l’hôtellerie et de la restauration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TMD : Techniques de la musique et de la danse</a:t>
            </a:r>
          </a:p>
          <a:p>
            <a:pPr marL="1000800"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STAV : Sciences et technologies de l’agronomie et du vivant</a:t>
            </a:r>
          </a:p>
        </p:txBody>
      </p:sp>
      <p:sp>
        <p:nvSpPr>
          <p:cNvPr id="35844" name="Espace réservé du contenu 2"/>
          <p:cNvSpPr txBox="1">
            <a:spLocks/>
          </p:cNvSpPr>
          <p:nvPr/>
        </p:nvSpPr>
        <p:spPr bwMode="auto">
          <a:xfrm>
            <a:off x="765175" y="4167188"/>
            <a:ext cx="81915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27063" indent="-169863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000125" indent="269875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>
                <a:cs typeface="Roboto" pitchFamily="2" charset="0"/>
              </a:rPr>
              <a:t>Des enseignements optionnels </a:t>
            </a:r>
            <a:r>
              <a:rPr lang="fr-FR" altLang="fr-FR" sz="1400">
                <a:cs typeface="Roboto" pitchFamily="2" charset="0"/>
              </a:rPr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fr-FR" altLang="fr-FR" sz="1400">
                <a:cs typeface="Roboto" pitchFamily="2" charset="0"/>
              </a:rPr>
              <a:t>En première et en terminale les élèves de la voie technologique pourront choisir deux enseignements optionnels (au plus) parmi : </a:t>
            </a:r>
          </a:p>
          <a:p>
            <a:pPr lvl="3" eaLnBrk="1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>
                <a:cs typeface="Roboto" pitchFamily="2" charset="0"/>
              </a:rPr>
              <a:t>Langue vivante C (seulement pour la série STHR) </a:t>
            </a:r>
          </a:p>
          <a:p>
            <a:pPr lvl="3" eaLnBrk="1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>
                <a:cs typeface="Roboto" pitchFamily="2" charset="0"/>
              </a:rPr>
              <a:t>Arts, </a:t>
            </a:r>
          </a:p>
          <a:p>
            <a:pPr lvl="3" eaLnBrk="1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1400">
                <a:cs typeface="Roboto" pitchFamily="2" charset="0"/>
              </a:rPr>
              <a:t>Education physique et sportive.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A la rentrée 2019 :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CC0098-AC7C-46EF-A35B-4811A4A42A2E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/>
          <a:stretch>
            <a:fillRect/>
          </a:stretch>
        </p:blipFill>
        <p:spPr bwMode="auto">
          <a:xfrm>
            <a:off x="414338" y="957263"/>
            <a:ext cx="8348662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Baccalauréat 2021</a:t>
            </a:r>
            <a:endParaRPr lang="fr-FR" dirty="0"/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77BB7E-1037-463A-A68D-56599F3F9917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93750" y="1255713"/>
            <a:ext cx="7881938" cy="1728787"/>
          </a:xfrm>
        </p:spPr>
        <p:txBody>
          <a:bodyPr rtlCol="0">
            <a:normAutofit/>
          </a:bodyPr>
          <a:lstStyle/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Fin des séries </a:t>
            </a:r>
            <a:r>
              <a:rPr lang="fr-FR" sz="1800" b="1" dirty="0" smtClean="0"/>
              <a:t>en voie générale pour permettre aux élèves de choisir les enseignements qui les motivent</a:t>
            </a:r>
            <a:endParaRPr lang="fr-FR" sz="1800" dirty="0" smtClean="0"/>
          </a:p>
          <a:p>
            <a:pPr lvl="1">
              <a:defRPr/>
            </a:pPr>
            <a:r>
              <a:rPr lang="fr-FR" sz="1400" dirty="0" smtClean="0"/>
              <a:t>Les séries L, ES et S sont remplacées par des enseignements communs, des enseignements de spécialité choisis par les élèves et, s’ils le souhaitent, des enseignements optionnels.</a:t>
            </a:r>
          </a:p>
          <a:p>
            <a:pPr marL="457200" lvl="1" indent="0">
              <a:buFont typeface="Arial Italic"/>
              <a:buNone/>
              <a:defRPr/>
            </a:pPr>
            <a:endParaRPr lang="fr-FR" dirty="0" smtClean="0"/>
          </a:p>
          <a:p>
            <a:pPr lvl="1">
              <a:defRPr/>
            </a:pPr>
            <a:endParaRPr lang="fr-FR" dirty="0" smtClean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295275" y="3521075"/>
            <a:ext cx="1347788" cy="182880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 technologique</a:t>
            </a:r>
          </a:p>
        </p:txBody>
      </p:sp>
      <p:sp>
        <p:nvSpPr>
          <p:cNvPr id="7" name="Accolade ouvrante 6"/>
          <p:cNvSpPr/>
          <p:nvPr/>
        </p:nvSpPr>
        <p:spPr>
          <a:xfrm>
            <a:off x="1757363" y="3159125"/>
            <a:ext cx="238125" cy="2552700"/>
          </a:xfrm>
          <a:prstGeom prst="leftBrace">
            <a:avLst/>
          </a:prstGeom>
          <a:ln>
            <a:solidFill>
              <a:srgbClr val="95B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20900" y="3082925"/>
            <a:ext cx="6692900" cy="2609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7063" lvl="1" indent="-169863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7063" lvl="1" indent="-169863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et une épreuve orale terminale.</a:t>
            </a:r>
          </a:p>
          <a:p>
            <a:pPr marL="627063" lvl="1" indent="-169863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Ces épreuves sont organisées sur le modèle des épreuves actuelles du baccalauréat.</a:t>
            </a:r>
          </a:p>
          <a:p>
            <a:pPr lvl="1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177800" indent="-1778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contrôle continu représente 40% de la note finale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10 % pour la prise en compte des bulletins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dans l’ensemble des enseignements pour encourager la régularité du travail des élèves.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30 % pour des épreuves communes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contrôle continu organisées pendant les années de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afin de valoriser le travail des lycéens.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épreuves du baccalauréat</a:t>
            </a:r>
            <a:endParaRPr lang="fr-FR" dirty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F16D9A-4F2D-443F-BEA9-4B6C27ABEB5E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793750" y="1409700"/>
            <a:ext cx="7881938" cy="4749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1800" dirty="0" smtClean="0"/>
              <a:t>Les épreuves finales comptent pour 60% dans la note finale du baccalauréat :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L’épreuve </a:t>
            </a:r>
            <a:r>
              <a:rPr lang="fr-FR" sz="1800" dirty="0"/>
              <a:t>anticipée de </a:t>
            </a:r>
            <a:r>
              <a:rPr lang="fr-FR" sz="1800" dirty="0" smtClean="0"/>
              <a:t>français écrite et orale en juin de l’année de première</a:t>
            </a:r>
            <a:endParaRPr lang="fr-FR" sz="18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Les épreuves écrites dans les deux enseignements de spécialité choisis par l’élève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Une </a:t>
            </a:r>
            <a:r>
              <a:rPr lang="fr-FR" sz="1800" dirty="0"/>
              <a:t>épreuve écrite de philosophie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L’épreuve </a:t>
            </a:r>
            <a:r>
              <a:rPr lang="fr-FR" sz="1800" dirty="0"/>
              <a:t>orale </a:t>
            </a:r>
            <a:r>
              <a:rPr lang="fr-FR" sz="1800" dirty="0" smtClean="0"/>
              <a:t>terminale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sz="23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sz="11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Les épreuves de rattrapage 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dirty="0" smtClean="0"/>
              <a:t>Un élève ayant obtenu une note supérieure ou égale à 8 et inférieure à 10 au baccalauréat peut se présenter aux épreuves de rattrapage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dirty="0" smtClean="0"/>
              <a:t>Il s’agit de deux épreuves orales, correspondant aux épreuves finales écrites (le français, la philosophie, et les deux enseignements de spécialité).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contrôle continu</a:t>
            </a:r>
            <a:endParaRPr lang="fr-FR" dirty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E47C80-EAB5-458D-80CF-B6E70A2A33EC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623888" y="1346200"/>
            <a:ext cx="8177212" cy="4724400"/>
          </a:xfrm>
        </p:spPr>
        <p:txBody>
          <a:bodyPr rtlCol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fr-FR" sz="1800" dirty="0" smtClean="0"/>
              <a:t>Le contrôle continu compte pour </a:t>
            </a:r>
            <a:r>
              <a:rPr lang="fr-FR" sz="1800" b="1" dirty="0" smtClean="0"/>
              <a:t>40%</a:t>
            </a:r>
            <a:r>
              <a:rPr lang="fr-FR" sz="1800" dirty="0" smtClean="0"/>
              <a:t> dans la note finale du baccalauréat :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Des épreuves communes de contrôle continu compteront pour </a:t>
            </a:r>
            <a:r>
              <a:rPr lang="fr-FR" sz="1800" b="1" dirty="0" smtClean="0"/>
              <a:t>30%</a:t>
            </a:r>
            <a:r>
              <a:rPr lang="fr-FR" sz="1800" dirty="0" smtClean="0"/>
              <a:t> dans la note finale du baccalauréat ; elles sont organisées en première et en terminale</a:t>
            </a:r>
          </a:p>
          <a:p>
            <a:pPr lvl="1">
              <a:defRPr/>
            </a:pPr>
            <a:r>
              <a:rPr lang="fr-FR" sz="1400" dirty="0" smtClean="0"/>
              <a:t>Elles seront organisées en trois séquences :</a:t>
            </a:r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Deux séquences d’épreuves lors des deuxième et troisième trimestres de la classe de 1</a:t>
            </a:r>
            <a:r>
              <a:rPr lang="fr-FR" sz="1400" baseline="30000" dirty="0" smtClean="0"/>
              <a:t>re</a:t>
            </a:r>
            <a:endParaRPr lang="fr-FR" sz="1400" dirty="0" smtClean="0"/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Une séquence d’épreuves au cours du deuxième trimestre de la classe de terminale.</a:t>
            </a:r>
          </a:p>
          <a:p>
            <a:pPr lvl="1">
              <a:defRPr/>
            </a:pPr>
            <a:r>
              <a:rPr lang="fr-FR" sz="1400" dirty="0" smtClean="0"/>
              <a:t>Elles portent sur les enseignements qui ne font pas l’objet d’une épreuve terminale. </a:t>
            </a: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Elles sont organisées dans chaque lycée. Les sujets sont sélectionnés dans une banque nationale numérique, afin de garantir l’équité entre tous les établissements. </a:t>
            </a:r>
            <a:r>
              <a:rPr lang="fr-FR" sz="1400" dirty="0" smtClean="0"/>
              <a:t>Les copies sont anonymes et corrigées par d’autres professeurs que ceux de l’élève.</a:t>
            </a:r>
          </a:p>
          <a:p>
            <a:pPr>
              <a:defRPr/>
            </a:pPr>
            <a:endParaRPr lang="fr-FR" sz="1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800" dirty="0" smtClean="0"/>
              <a:t>Les notes des bulletins scolaires de première et de terminale compteront pour l’obtention du baccalauréat, à hauteur de </a:t>
            </a:r>
            <a:r>
              <a:rPr lang="fr-FR" sz="1800" b="1" dirty="0" smtClean="0"/>
              <a:t>10%</a:t>
            </a:r>
            <a:endParaRPr lang="fr-FR" sz="1800" b="1" dirty="0"/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FAADAD-3418-4585-B12A-4063CA9B0D42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44525"/>
            <a:ext cx="749935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voie générale : la première et la terminale</a:t>
            </a:r>
            <a:endParaRPr lang="fr-FR" dirty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832B73-A1BB-4B17-B9DF-0A0FA4873FB0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793238" y="2029883"/>
            <a:ext cx="7881937" cy="3520017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800" dirty="0"/>
              <a:t>D</a:t>
            </a:r>
            <a:r>
              <a:rPr lang="fr-FR" sz="1800" dirty="0" smtClean="0"/>
              <a:t>es enseignements communs à tous les élèves de la voie générale sur le cycle terminal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Français (en première seulement) : 4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Philosophie (en terminale seulement) : 4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Histoire géographie : 3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Langue vivante A et langue vivante B : 4h30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Enseignement scientifique : 2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Education physique et sportive : 2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Enseignement moral et civique : 18 heures annuelles </a:t>
            </a:r>
          </a:p>
          <a:p>
            <a:pPr marL="715050" lvl="5" indent="0">
              <a:buClr>
                <a:schemeClr val="tx1"/>
              </a:buClr>
              <a:buFont typeface="Arial"/>
              <a:buNone/>
              <a:defRPr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0350" lvl="5" indent="-285750">
              <a:buFont typeface="Arial" panose="020B0604020202020204" pitchFamily="34" charset="0"/>
              <a:buChar char="•"/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175" y="1416050"/>
            <a:ext cx="7794625" cy="449263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nouveautés à partir de 2019/2020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A8322F-6D1A-48C5-B65E-63CCFDB7C256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29700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457200" y="1473200"/>
            <a:ext cx="8143875" cy="4597400"/>
          </a:xfrm>
        </p:spPr>
        <p:txBody>
          <a:bodyPr/>
          <a:lstStyle/>
          <a:p>
            <a:pPr lvl="1" fontAlgn="base">
              <a:lnSpc>
                <a:spcPct val="170000"/>
              </a:lnSpc>
              <a:spcAft>
                <a:spcPct val="0"/>
              </a:spcAft>
            </a:pPr>
            <a:r>
              <a:rPr lang="fr-FR" altLang="fr-FR" sz="1800" smtClean="0"/>
              <a:t>Les élèves de la voie générale choisissent progressivement d’approfondir des </a:t>
            </a:r>
            <a:r>
              <a:rPr lang="fr-FR" altLang="fr-FR" sz="1800" b="1" smtClean="0"/>
              <a:t>enseignements de spécialité</a:t>
            </a:r>
            <a:r>
              <a:rPr lang="fr-FR" altLang="fr-FR" sz="1800" smtClean="0"/>
              <a:t>.</a:t>
            </a:r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800" smtClean="0"/>
              <a:t>A la fin de la seconde, les élèves qui se dirigent vers la voie générale choisissent </a:t>
            </a:r>
            <a:r>
              <a:rPr lang="fr-FR" altLang="fr-FR" sz="1800" b="1" smtClean="0"/>
              <a:t>trois enseignements de spécialité qu’ils suivront en première</a:t>
            </a:r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800" smtClean="0"/>
              <a:t>A la fin de l’année de première, ils choisissent, parmi ces trois enseignements, les deux </a:t>
            </a:r>
            <a:r>
              <a:rPr lang="fr-FR" altLang="fr-FR" sz="1800" b="1" smtClean="0"/>
              <a:t>enseignements de spécialité qu’ils poursuivront en classe de terminale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32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7DEF7C-C01D-4642-B180-1AD27FBD8181}" type="slidenum">
              <a:rPr lang="fr-FR" altLang="fr-FR" sz="900" smtClean="0">
                <a:solidFill>
                  <a:srgbClr val="404040"/>
                </a:solidFill>
                <a:cs typeface="Roboto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z="900" smtClean="0">
              <a:solidFill>
                <a:srgbClr val="404040"/>
              </a:solidFill>
              <a:cs typeface="Robot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547405" y="1381807"/>
            <a:ext cx="7881937" cy="4844003"/>
          </a:xfrm>
          <a:ln>
            <a:miter lim="800000"/>
            <a:headEnd/>
            <a:tailEnd/>
          </a:ln>
          <a:extLst/>
        </p:spPr>
        <p:txBody>
          <a:bodyPr rtlCol="0">
            <a:normAutofit fontScale="62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fr-FR" sz="2500" dirty="0"/>
              <a:t>Il sera possible de choisir différentes combinaisons de spécialités </a:t>
            </a:r>
            <a:r>
              <a:rPr lang="fr-FR" sz="2500" dirty="0" smtClean="0"/>
              <a:t>parmi :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</a:t>
            </a:r>
            <a:r>
              <a:rPr lang="fr-F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étrangères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  <a:endParaRPr lang="fr-F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  <a:endParaRPr lang="fr-F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</a:t>
            </a:r>
            <a:r>
              <a:rPr lang="fr-F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sociales</a:t>
            </a:r>
          </a:p>
          <a:p>
            <a:pPr marL="657900" lvl="5" indent="0" algn="just">
              <a:lnSpc>
                <a:spcPct val="115000"/>
              </a:lnSpc>
              <a:buClr>
                <a:schemeClr val="tx1"/>
              </a:buClr>
              <a:buFont typeface="Arial"/>
              <a:buNone/>
              <a:defRPr/>
            </a:pPr>
            <a:endParaRPr lang="fr-FR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57900" lvl="5" indent="0" algn="just">
              <a:lnSpc>
                <a:spcPct val="115000"/>
              </a:lnSpc>
              <a:buClr>
                <a:schemeClr val="tx1"/>
              </a:buClr>
              <a:buFont typeface="Arial"/>
              <a:buNone/>
              <a:defRPr/>
            </a:pPr>
            <a:endParaRPr lang="fr-FR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</a:t>
            </a:r>
            <a:r>
              <a:rPr lang="fr-FR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  <a:endParaRPr lang="fr-FR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Littérature, langues et cultures de l’Antiquité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EE7444"/>
              </a:buClr>
              <a:defRPr/>
            </a:pPr>
            <a:endParaRPr lang="fr-FR" sz="25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buClr>
                <a:srgbClr val="EE7444"/>
              </a:buClr>
              <a:defRPr/>
            </a:pPr>
            <a:r>
              <a:rPr lang="fr-FR" sz="2500" dirty="0" smtClean="0">
                <a:solidFill>
                  <a:prstClr val="black"/>
                </a:solidFill>
              </a:rPr>
              <a:t>De nombreuses combinaisons seront accessibles aux élèves, dans leur établissement ou dans un périmètre géographique rapproché.</a:t>
            </a:r>
            <a:endParaRPr lang="fr-FR" sz="2500" dirty="0">
              <a:solidFill>
                <a:prstClr val="black"/>
              </a:solidFill>
            </a:endParaRPr>
          </a:p>
          <a:p>
            <a:pPr marL="457200" lvl="1" indent="0">
              <a:buFont typeface="Arial Italic"/>
              <a:buNone/>
              <a:defRPr/>
            </a:pPr>
            <a:endParaRPr lang="fr-FR" sz="1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FD37C4A-63F7-41EE-B644-FE0878FC49B4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9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9938" y="681038"/>
            <a:ext cx="7380287" cy="5040312"/>
          </a:xfrm>
          <a:prstGeom prst="rect">
            <a:avLst/>
          </a:prstGeom>
          <a:noFill/>
          <a:ln w="381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fr-FR" sz="7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fr-FR" altLang="fr-FR" sz="10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 Maths  -  PH-CH  -  SC-IG			Maths : Mathématiques</a:t>
            </a:r>
          </a:p>
          <a:p>
            <a:pPr eaLnBrk="1" hangingPunct="1"/>
            <a:r>
              <a:rPr lang="fr-FR" altLang="fr-FR" sz="900" i="1">
                <a:solidFill>
                  <a:srgbClr val="000000"/>
                </a:solidFill>
                <a:latin typeface="Arial" panose="020B0604020202020204" pitchFamily="34" charset="0"/>
              </a:rPr>
              <a:t>  					</a:t>
            </a:r>
            <a:endParaRPr lang="fr-FR" altLang="fr-FR" sz="9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Maths  -  PH-CH  -  SVT			PH-CH : Physique Chimie</a:t>
            </a:r>
          </a:p>
          <a:p>
            <a:pPr eaLnBrk="1" hangingPunct="1"/>
            <a:r>
              <a:rPr lang="fr-FR" altLang="fr-FR" sz="900" i="1">
                <a:solidFill>
                  <a:srgbClr val="000000"/>
                </a:solidFill>
                <a:latin typeface="Arial" panose="020B0604020202020204" pitchFamily="34" charset="0"/>
              </a:rPr>
              <a:t>									      </a:t>
            </a: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Maths  -  SES  - SVT			SVT : Sciences de la Vie et de la Terre</a:t>
            </a:r>
          </a:p>
          <a:p>
            <a:pPr eaLnBrk="1" hangingPunct="1"/>
            <a:endParaRPr lang="fr-FR" altLang="fr-FR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HGGSP  - Maths  -  SES			SC-IG : Sciences de l’Ingénieur</a:t>
            </a:r>
          </a:p>
          <a:p>
            <a:pPr eaLnBrk="1" hangingPunct="1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									       </a:t>
            </a: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HGGSP  -  HLP  -  SES			SES : Sciences économiques et Sociales</a:t>
            </a:r>
          </a:p>
          <a:p>
            <a:pPr eaLnBrk="1" hangingPunct="1"/>
            <a:endParaRPr lang="fr-FR" altLang="fr-FR" sz="1100">
              <a:solidFill>
                <a:srgbClr val="000000"/>
              </a:solidFill>
              <a:latin typeface="Wingdings 2" panose="05020102010507070707" pitchFamily="18" charset="2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LLCE  -  Maths  -  SES.			HGGSP : Histoire-Géographie-Géopolitique-Sciences Politiques</a:t>
            </a:r>
          </a:p>
          <a:p>
            <a:pPr eaLnBrk="1" hangingPunct="1"/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									      </a:t>
            </a:r>
            <a:endParaRPr lang="fr-FR" altLang="fr-FR" sz="9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LLCE  -  HLP  -  Maths			LLCE : Langue, Littérature et Culture Etrangère		</a:t>
            </a:r>
          </a:p>
          <a:p>
            <a:pPr eaLnBrk="1" hangingPunct="1"/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									      </a:t>
            </a: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LLCE  -  HLP  -  SES			HLP : Humanités, Littérature et Philosophie</a:t>
            </a:r>
          </a:p>
          <a:p>
            <a:pPr eaLnBrk="1" hangingPunct="1"/>
            <a:endParaRPr lang="fr-FR" altLang="fr-FR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 LLCE  -  HGGSP  -  SES</a:t>
            </a:r>
          </a:p>
          <a:p>
            <a:pPr eaLnBrk="1" hangingPunct="1"/>
            <a:endParaRPr lang="fr-FR" altLang="fr-FR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 LLCE  -  HGGSP  -  HLP</a:t>
            </a:r>
          </a:p>
          <a:p>
            <a:pPr eaLnBrk="1" hangingPunct="1"/>
            <a:endParaRPr lang="fr-FR" altLang="fr-FR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sz="1400">
                <a:solidFill>
                  <a:srgbClr val="000000"/>
                </a:solidFill>
                <a:latin typeface="Wingdings 2" panose="05020102010507070707" pitchFamily="18" charset="2"/>
              </a:rPr>
              <a:t>	£</a:t>
            </a:r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 Autre : précisez les choix : ..............................</a:t>
            </a:r>
          </a:p>
          <a:p>
            <a:pPr eaLnBrk="1" hangingPunct="1"/>
            <a:r>
              <a:rPr lang="fr-FR" altLang="fr-FR" sz="110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endParaRPr lang="fr-FR" altLang="fr-F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Réunion d’information  des parents d’élèves de 3e :  Baccalauréat 2021&amp;quot;&quot;/&gt;&lt;property id=&quot;20307&quot; value=&quot;271&quot;/&gt;&lt;/object&gt;&lt;object type=&quot;3&quot; unique_id=&quot;10007&quot;&gt;&lt;property id=&quot;20148&quot; value=&quot;5&quot;/&gt;&lt;property id=&quot;20300&quot; value=&quot;Diapositive 22 - &amp;quot;Contact :  Nom et prénom  adresse mél  site internet &amp;quot;&quot;/&gt;&lt;property id=&quot;20307&quot; value=&quot;278&quot;/&gt;&lt;/object&gt;&lt;object type=&quot;3&quot; unique_id=&quot;10467&quot;&gt;&lt;property id=&quot;20148&quot; value=&quot;5&quot;/&gt;&lt;property id=&quot;20300&quot; value=&quot;Diapositive 2 - &amp;quot;SOMMAIRE&amp;quot;&quot;/&gt;&lt;property id=&quot;20307&quot; value=&quot;285&quot;/&gt;&lt;/object&gt;&lt;object type=&quot;3&quot; unique_id=&quot;10519&quot;&gt;&lt;property id=&quot;20148&quot; value=&quot;5&quot;/&gt;&lt;property id=&quot;20300&quot; value=&quot;Diapositive 4 - &amp;quot;remuscler l'examen DU BACCALAURéAT&amp;quot;&quot;/&gt;&lt;property id=&quot;20307&quot; value=&quot;287&quot;/&gt;&lt;/object&gt;&lt;object type=&quot;3&quot; unique_id=&quot;10523&quot;&gt;&lt;property id=&quot;20148&quot; value=&quot;5&quot;/&gt;&lt;property id=&quot;20300&quot; value=&quot;Diapositive 11 - &amp;quot;La seconde de la voie générale et technologique&amp;quot;&quot;/&gt;&lt;property id=&quot;20307&quot; value=&quot;290&quot;/&gt;&lt;/object&gt;&lt;object type=&quot;3&quot; unique_id=&quot;10568&quot;&gt;&lt;property id=&quot;20148&quot; value=&quot;5&quot;/&gt;&lt;property id=&quot;20300&quot; value=&quot;Diapositive 6 - &amp;quot;LE Baccalauréat 2021&amp;quot;&quot;/&gt;&lt;property id=&quot;20307&quot; value=&quot;293&quot;/&gt;&lt;/object&gt;&lt;object type=&quot;3&quot; unique_id=&quot;10609&quot;&gt;&lt;property id=&quot;20148&quot; value=&quot;5&quot;/&gt;&lt;property id=&quot;20300&quot; value=&quot;Diapositive 10 - &amp;quot;Étapes de la Scolarité des futurs bacheliers 2021&amp;quot;&quot;/&gt;&lt;property id=&quot;20307&quot; value=&quot;294&quot;/&gt;&lt;/object&gt;&lt;object type=&quot;3&quot; unique_id=&quot;10768&quot;&gt;&lt;property id=&quot;20148&quot; value=&quot;5&quot;/&gt;&lt;property id=&quot;20300&quot; value=&quot;Diapositive 7 - &amp;quot;Les épreuves du baccalauréat&amp;quot;&quot;/&gt;&lt;property id=&quot;20307&quot; value=&quot;296&quot;/&gt;&lt;/object&gt;&lt;object type=&quot;3&quot; unique_id=&quot;10769&quot;&gt;&lt;property id=&quot;20148&quot; value=&quot;5&quot;/&gt;&lt;property id=&quot;20300&quot; value=&quot;Diapositive 8 - &amp;quot;Le contrôle continu&amp;quot;&quot;/&gt;&lt;property id=&quot;20307&quot; value=&quot;297&quot;/&gt;&lt;/object&gt;&lt;object type=&quot;3&quot; unique_id=&quot;11349&quot;&gt;&lt;property id=&quot;20148&quot; value=&quot;5&quot;/&gt;&lt;property id=&quot;20300&quot; value=&quot;Diapositive 5&quot;/&gt;&lt;property id=&quot;20307&quot; value=&quot;311&quot;/&gt;&lt;/object&gt;&lt;object type=&quot;3&quot; unique_id=&quot;11709&quot;&gt;&lt;property id=&quot;20148&quot; value=&quot;5&quot;/&gt;&lt;property id=&quot;20300&quot; value=&quot;Diapositive 3 - &amp;quot;Quels sont les élèves concernés par la réforme ?&amp;quot;&quot;/&gt;&lt;property id=&quot;20307&quot; value=&quot;314&quot;/&gt;&lt;/object&gt;&lt;object type=&quot;3&quot; unique_id=&quot;12977&quot;&gt;&lt;property id=&quot;20148&quot; value=&quot;5&quot;/&gt;&lt;property id=&quot;20300&quot; value=&quot;Diapositive 12 - &amp;quot;Les enseignements en seconde 2018/2019&amp;quot;&quot;/&gt;&lt;property id=&quot;20307&quot; value=&quot;315&quot;/&gt;&lt;/object&gt;&lt;object type=&quot;3&quot; unique_id=&quot;12978&quot;&gt;&lt;property id=&quot;20148&quot; value=&quot;5&quot;/&gt;&lt;property id=&quot;20300&quot; value=&quot;Diapositive 13 - &amp;quot;La voie générale : la première et la terminale&amp;quot;&quot;/&gt;&lt;property id=&quot;20307&quot; value=&quot;316&quot;/&gt;&lt;/object&gt;&lt;object type=&quot;3&quot; unique_id=&quot;12979&quot;&gt;&lt;property id=&quot;20148&quot; value=&quot;5&quot;/&gt;&lt;property id=&quot;20300&quot; value=&quot;Diapositive 14 - &amp;quot;Les nouveautés à partir de 2019/2020&amp;quot;&quot;/&gt;&lt;property id=&quot;20307&quot; value=&quot;317&quot;/&gt;&lt;/object&gt;&lt;object type=&quot;3&quot; unique_id=&quot;12980&quot;&gt;&lt;property id=&quot;20148&quot; value=&quot;5&quot;/&gt;&lt;property id=&quot;20300&quot; value=&quot;Diapositive 15 - &amp;quot;Les nouveautés à partir de 2019/2020&amp;quot;&quot;/&gt;&lt;property id=&quot;20307&quot; value=&quot;318&quot;/&gt;&lt;/object&gt;&lt;object type=&quot;3&quot; unique_id=&quot;12981&quot;&gt;&lt;property id=&quot;20148&quot; value=&quot;5&quot;/&gt;&lt;property id=&quot;20300&quot; value=&quot;Diapositive 16 - &amp;quot;Les nouveautés à partir de 2019/2020&amp;quot;&quot;/&gt;&lt;property id=&quot;20307&quot; value=&quot;319&quot;/&gt;&lt;/object&gt;&lt;object type=&quot;3&quot; unique_id=&quot;12983&quot;&gt;&lt;property id=&quot;20148&quot; value=&quot;5&quot;/&gt;&lt;property id=&quot;20300&quot; value=&quot;Diapositive 18 - &amp;quot;Voie technologique : la première et la terminale&amp;quot;&quot;/&gt;&lt;property id=&quot;20307&quot; value=&quot;321&quot;/&gt;&lt;/object&gt;&lt;object type=&quot;3&quot; unique_id=&quot;12984&quot;&gt;&lt;property id=&quot;20148&quot; value=&quot;5&quot;/&gt;&lt;property id=&quot;20300&quot; value=&quot;Diapositive 19 - &amp;quot;A la rentrée 2019 :&amp;quot;&quot;/&gt;&lt;property id=&quot;20307&quot; value=&quot;322&quot;/&gt;&lt;/object&gt;&lt;object type=&quot;3&quot; unique_id=&quot;13133&quot;&gt;&lt;property id=&quot;20148&quot; value=&quot;5&quot;/&gt;&lt;property id=&quot;20300&quot; value=&quot;Diapositive 9&quot;/&gt;&lt;property id=&quot;20307&quot; value=&quot;323&quot;/&gt;&lt;/object&gt;&lt;object type=&quot;3&quot; unique_id=&quot;13134&quot;&gt;&lt;property id=&quot;20148&quot; value=&quot;5&quot;/&gt;&lt;property id=&quot;20300&quot; value=&quot;Diapositive 17&quot;/&gt;&lt;property id=&quot;20307&quot; value=&quot;324&quot;/&gt;&lt;/object&gt;&lt;object type=&quot;3&quot; unique_id=&quot;13135&quot;&gt;&lt;property id=&quot;20148&quot; value=&quot;5&quot;/&gt;&lt;property id=&quot;20300&quot; value=&quot;Diapositive 20&quot;/&gt;&lt;property id=&quot;20307&quot; value=&quot;325&quot;/&gt;&lt;/object&gt;&lt;object type=&quot;3&quot; unique_id=&quot;13206&quot;&gt;&lt;property id=&quot;20148&quot; value=&quot;5&quot;/&gt;&lt;property id=&quot;20300&quot; value=&quot;Diapositive 21&quot;/&gt;&lt;property id=&quot;20307&quot; value=&quot;326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1040</Words>
  <Application>Microsoft Office PowerPoint</Application>
  <PresentationFormat>Affichage à l'écran (4:3)</PresentationFormat>
  <Paragraphs>159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Calibri</vt:lpstr>
      <vt:lpstr>Arial</vt:lpstr>
      <vt:lpstr>Arial Black</vt:lpstr>
      <vt:lpstr>Roboto</vt:lpstr>
      <vt:lpstr>Arial Italic</vt:lpstr>
      <vt:lpstr>Archive</vt:lpstr>
      <vt:lpstr>Wingdings</vt:lpstr>
      <vt:lpstr>Wingdings 2</vt:lpstr>
      <vt:lpstr>Times New Roman</vt:lpstr>
      <vt:lpstr>1_pages de contenus</vt:lpstr>
      <vt:lpstr>1_page de presentation et de partie</vt:lpstr>
      <vt:lpstr>1_page de sous-partie</vt:lpstr>
      <vt:lpstr>Réunion d’information  des parents d’élèves de 2nde :  Baccalauréat 2021</vt:lpstr>
      <vt:lpstr>LE Baccalauréat 2021</vt:lpstr>
      <vt:lpstr>Les épreuves du baccalauréat</vt:lpstr>
      <vt:lpstr>Le contrôle continu</vt:lpstr>
      <vt:lpstr>Présentation PowerPoint</vt:lpstr>
      <vt:lpstr>La voie générale : la première et la terminale</vt:lpstr>
      <vt:lpstr>Les nouveautés à partir de 2019/2020</vt:lpstr>
      <vt:lpstr>Les nouveautés à partir de 2019/2020</vt:lpstr>
      <vt:lpstr>Présentation PowerPoint</vt:lpstr>
      <vt:lpstr>Les nouveautés à partir de 2019/2020</vt:lpstr>
      <vt:lpstr>Présentation PowerPoint</vt:lpstr>
      <vt:lpstr>Voie technologique : la première et la terminale</vt:lpstr>
      <vt:lpstr>A la rentrée 2019 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Assalle ADMIN SALLE</cp:lastModifiedBy>
  <cp:revision>406</cp:revision>
  <cp:lastPrinted>2018-03-26T09:35:00Z</cp:lastPrinted>
  <dcterms:created xsi:type="dcterms:W3CDTF">2015-02-04T10:43:31Z</dcterms:created>
  <dcterms:modified xsi:type="dcterms:W3CDTF">2020-02-10T07:53:53Z</dcterms:modified>
</cp:coreProperties>
</file>